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258" r:id="rId2"/>
    <p:sldId id="322" r:id="rId3"/>
    <p:sldId id="323" r:id="rId4"/>
    <p:sldId id="326" r:id="rId5"/>
    <p:sldId id="327" r:id="rId6"/>
    <p:sldId id="328" r:id="rId7"/>
    <p:sldId id="329" r:id="rId8"/>
    <p:sldId id="330" r:id="rId9"/>
    <p:sldId id="331" r:id="rId10"/>
    <p:sldId id="332" r:id="rId11"/>
    <p:sldId id="333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EDEDEE"/>
    <a:srgbClr val="F26724"/>
    <a:srgbClr val="FCD3C2"/>
    <a:srgbClr val="424143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211"/>
    <p:restoredTop sz="94631"/>
  </p:normalViewPr>
  <p:slideViewPr>
    <p:cSldViewPr snapToGrid="0" snapToObjects="1">
      <p:cViewPr varScale="1">
        <p:scale>
          <a:sx n="65" d="100"/>
          <a:sy n="65" d="100"/>
        </p:scale>
        <p:origin x="-688" y="-6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112" d="100"/>
          <a:sy n="112" d="100"/>
        </p:scale>
        <p:origin x="4320" y="208"/>
      </p:cViewPr>
      <p:guideLst/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xmlns="" id="{BC51FF11-E8B5-974A-A7F9-820287719F0D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19FAD3D8-BF3E-9A45-BB2E-8741E080B8DB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2DB952-2A9F-FE4B-907D-A51DC08421D5}" type="datetimeFigureOut">
              <a:rPr lang="en-US" smtClean="0"/>
              <a:pPr/>
              <a:t>9/2/2022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42494F6D-F76A-CF44-BA2F-D77DC67B5FE9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7ECBD634-BA8A-AB41-9ED8-BACB999D3F8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2D8C3D9-14DD-E74E-B615-7E08BDF19FA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9663762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F5C31E-DDC8-4B3B-94FE-94FC773413F3}" type="datetimeFigureOut">
              <a:rPr lang="en-IN" smtClean="0"/>
              <a:pPr/>
              <a:t>02-09-2022</a:t>
            </a:fld>
            <a:endParaRPr lang="en-IN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N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7E267C0-6CBB-4AF4-ABD2-EFA4EF607181}" type="slidenum">
              <a:rPr lang="en-IN" smtClean="0"/>
              <a:pPr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xmlns="" val="26798521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E267C0-6CBB-4AF4-ABD2-EFA4EF607181}" type="slidenum">
              <a:rPr lang="en-IN" smtClean="0"/>
              <a:pPr/>
              <a:t>1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xmlns="" val="2803536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0F9D4BDE-E287-D14B-9436-247C8841C012}"/>
              </a:ext>
            </a:extLst>
          </p:cNvPr>
          <p:cNvSpPr/>
          <p:nvPr userDrawn="1"/>
        </p:nvSpPr>
        <p:spPr>
          <a:xfrm>
            <a:off x="2103120" y="3036776"/>
            <a:ext cx="7985760" cy="394447"/>
          </a:xfrm>
          <a:prstGeom prst="rect">
            <a:avLst/>
          </a:prstGeom>
          <a:solidFill>
            <a:srgbClr val="FCD3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26724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87735FC1-5CEE-B747-9055-5200823D0A5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>
            <a:normAutofit/>
          </a:bodyPr>
          <a:lstStyle>
            <a:lvl1pPr algn="ctr">
              <a:defRPr sz="4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234E948C-D240-724B-9B89-FDB3B14CA3F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CB29E013-E164-B74C-8152-F72E2338BE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6DE84A-D62B-46C9-8CCE-2BE75F1CAAA4}" type="datetime1">
              <a:rPr lang="en-US" smtClean="0"/>
              <a:pPr/>
              <a:t>9/2/2022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425D46EB-C9BF-4D4A-899F-96B2B054A3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325C178C-3A1C-7846-8C54-B449032D60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94467-E227-B849-BB10-8705222BB90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0885147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6F6C2FCD-18A9-2D42-B84D-D99B187802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DDD157A0-ACAF-5B44-A359-52C51DEE74A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B6987245-B3C4-3D4E-A6F8-1F1316AD2E0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F3D69965-9BC6-5345-B2D0-6C90A68A75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534061-D9B2-40DA-B7C7-88A4AD587164}" type="datetime1">
              <a:rPr lang="en-US" smtClean="0"/>
              <a:pPr/>
              <a:t>9/2/2022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5CD083EE-9E01-C046-A765-6C417A187D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4B8EA403-D618-0848-BCC5-8393E30CC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94467-E227-B849-BB10-8705222BB90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2872474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77E5EB47-6F41-4044-808C-D09164BA21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xmlns="" id="{E5384202-04C0-4C46-A9AD-172B4084BA1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6221D020-A612-0746-B5D2-61689C50DAD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C52730E1-EAD6-F74C-B572-7FA04F719B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161E93-7896-4E28-9C7C-83567B911287}" type="datetime1">
              <a:rPr lang="en-US" smtClean="0"/>
              <a:pPr/>
              <a:t>9/2/2022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7D84F45E-467D-4C47-9DD4-61BC18BA55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0FA19AC5-4725-C344-A416-7884860E11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94467-E227-B849-BB10-8705222BB90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80554064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D3044886-5ADE-564C-BB6A-3D8F42E8C7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E2258407-0EDC-CC47-B88F-1C37C2A2BC0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23D62C5C-7D1C-AA42-A571-92813FE919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E9245-D99C-4350-A1E4-8ACA5200D998}" type="datetime1">
              <a:rPr lang="en-US" smtClean="0"/>
              <a:pPr/>
              <a:t>9/2/2022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84E362DE-6775-7745-AE4F-1E49287A73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2937C83C-DF1A-B744-B85D-25DF26CF0E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94467-E227-B849-BB10-8705222BB90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38004005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xmlns="" id="{75D0C1A9-B6B8-7A4A-9669-B90B7500400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10F92B24-A8BD-9845-976F-9EA169FDA67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6AD10554-27EF-1E4B-9828-11CBD07233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24BDB-0078-4158-973F-E3E6497A93FC}" type="datetime1">
              <a:rPr lang="en-US" smtClean="0"/>
              <a:pPr/>
              <a:t>9/2/2022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17689FB8-5001-8241-8703-920FCD8175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2A4CAF07-27EB-D341-846D-7AAA3B2BB1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94467-E227-B849-BB10-8705222BB90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6344064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E576C5AA-7A56-0D43-A989-FF7C0A0B30B5}"/>
              </a:ext>
            </a:extLst>
          </p:cNvPr>
          <p:cNvSpPr/>
          <p:nvPr userDrawn="1"/>
        </p:nvSpPr>
        <p:spPr>
          <a:xfrm>
            <a:off x="838200" y="914400"/>
            <a:ext cx="6252882" cy="394447"/>
          </a:xfrm>
          <a:prstGeom prst="rect">
            <a:avLst/>
          </a:prstGeom>
          <a:solidFill>
            <a:srgbClr val="FCD3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26724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87AC83A2-58A2-8846-B66C-A7B446F1E2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601D6DE7-E41F-E340-8EDF-E5781F3078C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18D754E3-7390-2C4D-8224-CE37880B73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B4C2F3-F090-4117-9A73-FB712B1A2B46}" type="datetime1">
              <a:rPr lang="en-US" smtClean="0"/>
              <a:pPr/>
              <a:t>9/2/2022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F85EA47A-749E-2E44-AAD0-0D07B59992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1B7D71D4-D33D-ED4A-9F8D-86E812B664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94467-E227-B849-BB10-8705222BB90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0681962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xmlns="" id="{34325D0D-6BE8-0C41-BA4D-F8596532153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923925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E576C5AA-7A56-0D43-A989-FF7C0A0B30B5}"/>
              </a:ext>
            </a:extLst>
          </p:cNvPr>
          <p:cNvSpPr/>
          <p:nvPr userDrawn="1"/>
        </p:nvSpPr>
        <p:spPr>
          <a:xfrm>
            <a:off x="838200" y="914400"/>
            <a:ext cx="6252882" cy="394447"/>
          </a:xfrm>
          <a:prstGeom prst="rect">
            <a:avLst/>
          </a:prstGeom>
          <a:solidFill>
            <a:srgbClr val="FCD3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26724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87AC83A2-58A2-8846-B66C-A7B446F1E2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601D6DE7-E41F-E340-8EDF-E5781F3078C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18D754E3-7390-2C4D-8224-CE37880B73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C8C8A0-14C9-4B51-B118-B3BF93F4C325}" type="datetime1">
              <a:rPr lang="en-US" smtClean="0"/>
              <a:pPr/>
              <a:t>9/2/2022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F85EA47A-749E-2E44-AAD0-0D07B59992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1B7D71D4-D33D-ED4A-9F8D-86E812B664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94467-E227-B849-BB10-8705222BB90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8758531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xmlns="" id="{34325D0D-6BE8-0C41-BA4D-F8596532153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92392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xmlns="" id="{87AC83A2-58A2-8846-B66C-A7B446F1E2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601D6DE7-E41F-E340-8EDF-E5781F3078C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18D754E3-7390-2C4D-8224-CE37880B73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18685B-3EAE-4593-80BF-B0B78B403094}" type="datetime1">
              <a:rPr lang="en-US" smtClean="0"/>
              <a:pPr/>
              <a:t>9/2/2022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F85EA47A-749E-2E44-AAD0-0D07B59992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1B7D71D4-D33D-ED4A-9F8D-86E812B664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94467-E227-B849-BB10-8705222BB90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6383430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6B4EEBA9-EE23-8946-8968-D8924F827D80}"/>
              </a:ext>
            </a:extLst>
          </p:cNvPr>
          <p:cNvSpPr/>
          <p:nvPr userDrawn="1"/>
        </p:nvSpPr>
        <p:spPr>
          <a:xfrm>
            <a:off x="838200" y="4104155"/>
            <a:ext cx="7974330" cy="394447"/>
          </a:xfrm>
          <a:prstGeom prst="rect">
            <a:avLst/>
          </a:prstGeom>
          <a:solidFill>
            <a:srgbClr val="FCD3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26724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F8C4045C-76E6-AA4B-9784-A028AC65B7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>
            <a:normAutofit/>
          </a:bodyPr>
          <a:lstStyle>
            <a:lvl1pPr>
              <a:defRPr sz="4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8FF664B1-AD6A-3040-B7D4-0299560F746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442BC9A9-EC29-134C-AECE-54DDD57621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064318-AB6D-4CF1-B9D5-9FF5C0D3EC3D}" type="datetime1">
              <a:rPr lang="en-US" smtClean="0"/>
              <a:pPr/>
              <a:t>9/2/2022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413C8B07-567B-1B47-B220-0338242AFC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35ECB435-33FD-3F45-BD2D-6CAA5C288B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94467-E227-B849-BB10-8705222BB90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9615356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xmlns="" id="{F479AA76-4E43-164C-ADE7-A0CFA848737A}"/>
              </a:ext>
            </a:extLst>
          </p:cNvPr>
          <p:cNvSpPr/>
          <p:nvPr userDrawn="1"/>
        </p:nvSpPr>
        <p:spPr>
          <a:xfrm>
            <a:off x="838200" y="914400"/>
            <a:ext cx="6252882" cy="394447"/>
          </a:xfrm>
          <a:prstGeom prst="rect">
            <a:avLst/>
          </a:prstGeom>
          <a:solidFill>
            <a:srgbClr val="FCD3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26724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14D6AE42-E39B-4948-B321-F19D21FDA6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81037"/>
            <a:ext cx="10515600" cy="741176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3652A57D-01D7-B54A-B618-27F0B4D8A19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592261"/>
            <a:ext cx="5181600" cy="458470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1E1407BB-25DD-5841-BEBF-C394C86F759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592261"/>
            <a:ext cx="5181600" cy="458470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C5B41DED-1195-DE42-BD2F-00971D9CF3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412511-17BA-480B-AA22-F0475074B942}" type="datetime1">
              <a:rPr lang="en-US" smtClean="0"/>
              <a:pPr/>
              <a:t>9/2/2022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42CD99B4-9DE9-5D4F-B8CB-B0B831DCAC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8EC5A338-9EE2-7A44-BB15-7A4F0EE12E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94467-E227-B849-BB10-8705222BB90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5979229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xmlns="" id="{5DACFAD9-90C8-F347-A654-4D6A5F3D495C}"/>
              </a:ext>
            </a:extLst>
          </p:cNvPr>
          <p:cNvSpPr/>
          <p:nvPr userDrawn="1"/>
        </p:nvSpPr>
        <p:spPr>
          <a:xfrm>
            <a:off x="838200" y="914400"/>
            <a:ext cx="6252882" cy="394447"/>
          </a:xfrm>
          <a:prstGeom prst="rect">
            <a:avLst/>
          </a:prstGeom>
          <a:solidFill>
            <a:srgbClr val="FCD3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26724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5F188C31-802D-3D4A-AEA1-3CF8D3E513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653784"/>
            <a:ext cx="10515600" cy="74824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CC4FE5C8-995C-2045-9541-E22F351D6320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9788" y="1540248"/>
            <a:ext cx="5157787" cy="733425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rgbClr val="F26724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C972FE9A-4ED5-9A49-8907-E00133517BD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411892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xmlns="" id="{43A93268-3EB9-3E4E-8206-62780D6EF362}"/>
              </a:ext>
            </a:extLst>
          </p:cNvPr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540248"/>
            <a:ext cx="5183188" cy="733425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rgbClr val="F26724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xmlns="" id="{0F7A103F-B97E-AC4B-8395-A83886339A8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411892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xmlns="" id="{1C337486-CD2B-0E47-8478-E6DFAD5958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33FAEE-F705-432C-9AE3-BBA41384C6B7}" type="datetime1">
              <a:rPr lang="en-US" smtClean="0"/>
              <a:pPr/>
              <a:t>9/2/2022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xmlns="" id="{841F7CA1-18DC-1048-81B7-3AEEF05235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xmlns="" id="{87A00F5B-6C2E-1249-9089-697CD51F87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94467-E227-B849-BB10-8705222BB90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2771321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4A0B06C-BB5A-E94D-8257-CE9F2465C3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DF49A010-5D43-FF48-A7E1-D39F6B6105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D5B7E-27A8-4602-AC3F-67E138344E83}" type="datetime1">
              <a:rPr lang="en-US" smtClean="0"/>
              <a:pPr/>
              <a:t>9/2/2022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67A81710-55F1-C44B-AEA2-848E391E55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4D7F2312-0DA6-C24E-977A-1ECD1A024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94467-E227-B849-BB10-8705222BB90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8379168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xmlns="" id="{D39213DB-325C-5A40-9859-AE202B1235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71CB5C-427A-4584-925E-E12BB81F88B0}" type="datetime1">
              <a:rPr lang="en-US" smtClean="0"/>
              <a:pPr/>
              <a:t>9/2/2022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xmlns="" id="{C0538230-B643-014A-ABCC-47983A0E32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C93C0FE8-804A-DC4B-8CDC-DAFFE5BA18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94467-E227-B849-BB10-8705222BB90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4101956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xmlns="" id="{2200E407-BF2E-FE42-9041-5EAF752A23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81037"/>
            <a:ext cx="10515600" cy="7411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39FCBBD1-7D0F-8E4D-A35C-839603DFEB1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422213"/>
            <a:ext cx="10515600" cy="47547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8CAE55C9-EA11-A545-B6D1-B29601E192F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0" i="0">
                <a:solidFill>
                  <a:schemeClr val="tx1">
                    <a:tint val="75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1pPr>
          </a:lstStyle>
          <a:p>
            <a:fld id="{44A2940B-35D4-49CA-895E-314339AA1CED}" type="datetime1">
              <a:rPr lang="en-US" smtClean="0"/>
              <a:pPr/>
              <a:t>9/2/2022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EBF599D3-BB28-E74A-9C09-D5B0DC923C7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="0" i="0">
                <a:solidFill>
                  <a:schemeClr val="tx1">
                    <a:tint val="75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88BBCD0B-C696-234C-8B40-BDF0AB4579F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1pPr>
          </a:lstStyle>
          <a:p>
            <a:fld id="{47894467-E227-B849-BB10-8705222BB90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6903985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61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kern="1200">
          <a:solidFill>
            <a:schemeClr val="tx1"/>
          </a:solidFill>
          <a:latin typeface="Lora" pitchFamily="2" charset="77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10000"/>
        </a:lnSpc>
        <a:spcBef>
          <a:spcPts val="1000"/>
        </a:spcBef>
        <a:spcAft>
          <a:spcPts val="500"/>
        </a:spcAft>
        <a:buFont typeface="Arial" panose="020B0604020202020204" pitchFamily="34" charset="0"/>
        <a:buNone/>
        <a:defRPr sz="1400" b="0" i="0" kern="1200">
          <a:solidFill>
            <a:schemeClr val="tx1">
              <a:lumMod val="65000"/>
              <a:lumOff val="35000"/>
            </a:schemeClr>
          </a:solidFill>
          <a:latin typeface="Roboto Light" panose="02000000000000000000" pitchFamily="2" charset="0"/>
          <a:ea typeface="Roboto Light" panose="02000000000000000000" pitchFamily="2" charset="0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500"/>
        </a:spcBef>
        <a:spcAft>
          <a:spcPts val="500"/>
        </a:spcAft>
        <a:buFont typeface="Arial" panose="020B0604020202020204" pitchFamily="34" charset="0"/>
        <a:buChar char="•"/>
        <a:defRPr sz="1400" b="0" i="0" kern="1200">
          <a:solidFill>
            <a:schemeClr val="tx1">
              <a:lumMod val="65000"/>
              <a:lumOff val="35000"/>
            </a:schemeClr>
          </a:solidFill>
          <a:latin typeface="Roboto Light" panose="02000000000000000000" pitchFamily="2" charset="0"/>
          <a:ea typeface="Roboto Light" panose="02000000000000000000" pitchFamily="2" charset="0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500"/>
        </a:spcBef>
        <a:spcAft>
          <a:spcPts val="500"/>
        </a:spcAft>
        <a:buFont typeface="Arial" panose="020B0604020202020204" pitchFamily="34" charset="0"/>
        <a:buChar char="•"/>
        <a:defRPr sz="1400" b="0" i="0" kern="1200">
          <a:solidFill>
            <a:schemeClr val="tx1">
              <a:lumMod val="65000"/>
              <a:lumOff val="35000"/>
            </a:schemeClr>
          </a:solidFill>
          <a:latin typeface="Roboto Light" panose="02000000000000000000" pitchFamily="2" charset="0"/>
          <a:ea typeface="Roboto Light" panose="02000000000000000000" pitchFamily="2" charset="0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500"/>
        </a:spcBef>
        <a:spcAft>
          <a:spcPts val="500"/>
        </a:spcAft>
        <a:buFont typeface="Arial" panose="020B0604020202020204" pitchFamily="34" charset="0"/>
        <a:buChar char="•"/>
        <a:defRPr sz="1400" b="0" i="0" kern="1200">
          <a:solidFill>
            <a:schemeClr val="tx1">
              <a:lumMod val="65000"/>
              <a:lumOff val="35000"/>
            </a:schemeClr>
          </a:solidFill>
          <a:latin typeface="Roboto Light" panose="02000000000000000000" pitchFamily="2" charset="0"/>
          <a:ea typeface="Roboto Light" panose="02000000000000000000" pitchFamily="2" charset="0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500"/>
        </a:spcBef>
        <a:spcAft>
          <a:spcPts val="500"/>
        </a:spcAft>
        <a:buFont typeface="Arial" panose="020B0604020202020204" pitchFamily="34" charset="0"/>
        <a:buChar char="•"/>
        <a:defRPr sz="1400" b="0" i="0" kern="1200">
          <a:solidFill>
            <a:schemeClr val="tx1">
              <a:lumMod val="65000"/>
              <a:lumOff val="35000"/>
            </a:schemeClr>
          </a:solidFill>
          <a:latin typeface="Roboto Light" panose="02000000000000000000" pitchFamily="2" charset="0"/>
          <a:ea typeface="Roboto Light" panose="02000000000000000000" pitchFamily="2" charset="0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xmlns="" id="{E12E1DFC-8F4A-6941-A280-A0C6B7D61A3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3786" y="1595595"/>
            <a:ext cx="4466105" cy="1122054"/>
          </a:xfrm>
          <a:prstGeom prst="rect">
            <a:avLst/>
          </a:prstGeom>
        </p:spPr>
      </p:pic>
      <p:sp>
        <p:nvSpPr>
          <p:cNvPr id="72" name="TextBox 71">
            <a:extLst>
              <a:ext uri="{FF2B5EF4-FFF2-40B4-BE49-F238E27FC236}">
                <a16:creationId xmlns:a16="http://schemas.microsoft.com/office/drawing/2014/main" xmlns="" id="{9D5FC421-D452-403F-A269-BF3744BA5E3B}"/>
              </a:ext>
            </a:extLst>
          </p:cNvPr>
          <p:cNvSpPr txBox="1"/>
          <p:nvPr/>
        </p:nvSpPr>
        <p:spPr>
          <a:xfrm>
            <a:off x="669601" y="4187158"/>
            <a:ext cx="10882577" cy="1754326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GB" b="1" dirty="0">
                <a:solidFill>
                  <a:schemeClr val="tx1">
                    <a:lumMod val="85000"/>
                    <a:lumOff val="15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Microsoft Sans Serif" panose="020B0604020202020204" pitchFamily="34" charset="0"/>
              </a:rPr>
              <a:t>Class: </a:t>
            </a:r>
            <a:r>
              <a:rPr lang="en-GB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Microsoft Sans Serif" panose="020B0604020202020204" pitchFamily="34" charset="0"/>
              </a:rPr>
              <a:t>MSc – Semester 1</a:t>
            </a:r>
            <a:endParaRPr lang="en-GB" dirty="0">
              <a:solidFill>
                <a:schemeClr val="tx1">
                  <a:lumMod val="85000"/>
                  <a:lumOff val="15000"/>
                </a:schemeClr>
              </a:solidFill>
              <a:latin typeface="Roboto Light" panose="02000000000000000000" pitchFamily="2" charset="0"/>
              <a:ea typeface="Roboto Light" panose="02000000000000000000" pitchFamily="2" charset="0"/>
              <a:cs typeface="Microsoft Sans Serif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en-GB" b="1" dirty="0">
                <a:solidFill>
                  <a:schemeClr val="tx1">
                    <a:lumMod val="85000"/>
                    <a:lumOff val="15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Microsoft Sans Serif" panose="020B0604020202020204" pitchFamily="34" charset="0"/>
              </a:rPr>
              <a:t>Subject : </a:t>
            </a:r>
            <a:r>
              <a:rPr lang="en-GB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Microsoft Sans Serif" panose="020B0604020202020204" pitchFamily="34" charset="0"/>
              </a:rPr>
              <a:t>Application of IT – Basics of Excel</a:t>
            </a:r>
            <a:endParaRPr lang="en-GB" dirty="0">
              <a:solidFill>
                <a:schemeClr val="tx1">
                  <a:lumMod val="85000"/>
                  <a:lumOff val="15000"/>
                </a:schemeClr>
              </a:solidFill>
              <a:latin typeface="Roboto Light" panose="02000000000000000000" pitchFamily="2" charset="0"/>
              <a:ea typeface="Roboto Light" panose="02000000000000000000" pitchFamily="2" charset="0"/>
              <a:cs typeface="Microsoft Sans Serif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en-GB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Microsoft Sans Serif" panose="020B0604020202020204" pitchFamily="34" charset="0"/>
              </a:rPr>
              <a:t>Chapter</a:t>
            </a:r>
            <a:r>
              <a:rPr lang="en-GB" b="1" dirty="0">
                <a:solidFill>
                  <a:schemeClr val="tx1">
                    <a:lumMod val="85000"/>
                    <a:lumOff val="15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Microsoft Sans Serif" panose="020B0604020202020204" pitchFamily="34" charset="0"/>
              </a:rPr>
              <a:t>: </a:t>
            </a:r>
            <a:r>
              <a:rPr lang="en-GB" dirty="0">
                <a:solidFill>
                  <a:schemeClr val="tx1">
                    <a:lumMod val="85000"/>
                    <a:lumOff val="15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Microsoft Sans Serif" panose="020B0604020202020204" pitchFamily="34" charset="0"/>
              </a:rPr>
              <a:t>Unit </a:t>
            </a:r>
            <a:r>
              <a:rPr lang="en-GB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Microsoft Sans Serif" panose="020B0604020202020204" pitchFamily="34" charset="0"/>
              </a:rPr>
              <a:t>1 Chapter 7 (part 1)</a:t>
            </a:r>
            <a:endParaRPr lang="en-GB" dirty="0">
              <a:solidFill>
                <a:schemeClr val="tx1">
                  <a:lumMod val="85000"/>
                  <a:lumOff val="15000"/>
                </a:schemeClr>
              </a:solidFill>
              <a:latin typeface="Roboto Light" panose="02000000000000000000" pitchFamily="2" charset="0"/>
              <a:ea typeface="Roboto Light" panose="02000000000000000000" pitchFamily="2" charset="0"/>
              <a:cs typeface="Microsoft Sans Serif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en-GB" b="1" dirty="0">
                <a:solidFill>
                  <a:schemeClr val="tx1">
                    <a:lumMod val="85000"/>
                    <a:lumOff val="15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Microsoft Sans Serif" panose="020B0604020202020204" pitchFamily="34" charset="0"/>
              </a:rPr>
              <a:t>Chapter Name: </a:t>
            </a:r>
            <a:r>
              <a:rPr lang="en-GB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Microsoft Sans Serif" panose="020B0604020202020204" pitchFamily="34" charset="0"/>
              </a:rPr>
              <a:t>Generating </a:t>
            </a:r>
            <a:r>
              <a:rPr lang="en-GB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Microsoft Sans Serif" panose="020B0604020202020204" pitchFamily="34" charset="0"/>
              </a:rPr>
              <a:t>Functions Conditional Formatting</a:t>
            </a:r>
            <a:endParaRPr lang="en-GB" dirty="0">
              <a:solidFill>
                <a:schemeClr val="tx1">
                  <a:lumMod val="85000"/>
                  <a:lumOff val="15000"/>
                </a:schemeClr>
              </a:solidFill>
              <a:latin typeface="Roboto Light" panose="02000000000000000000" pitchFamily="2" charset="0"/>
              <a:ea typeface="Roboto Light" panose="02000000000000000000" pitchFamily="2" charset="0"/>
              <a:cs typeface="Microsoft Sans Serif" panose="020B060402020202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24977403-38A5-422B-B924-39FCC8296375}"/>
              </a:ext>
            </a:extLst>
          </p:cNvPr>
          <p:cNvSpPr txBox="1"/>
          <p:nvPr/>
        </p:nvSpPr>
        <p:spPr>
          <a:xfrm>
            <a:off x="669601" y="3599717"/>
            <a:ext cx="10882577" cy="400110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r>
              <a:rPr lang="en-GB" sz="2000" b="1" u="sng" dirty="0" smtClean="0">
                <a:latin typeface="Roboto Light" panose="02000000000000000000" pitchFamily="2" charset="0"/>
                <a:ea typeface="Roboto Light" panose="02000000000000000000" pitchFamily="2" charset="0"/>
                <a:cs typeface="Segoe UI" pitchFamily="34" charset="0"/>
              </a:rPr>
              <a:t>Mr. </a:t>
            </a:r>
            <a:r>
              <a:rPr lang="en-GB" sz="2000" b="1" u="sng" dirty="0" err="1" smtClean="0">
                <a:latin typeface="Roboto Light" panose="02000000000000000000" pitchFamily="2" charset="0"/>
                <a:ea typeface="Roboto Light" panose="02000000000000000000" pitchFamily="2" charset="0"/>
                <a:cs typeface="Segoe UI" pitchFamily="34" charset="0"/>
              </a:rPr>
              <a:t>Prakhar</a:t>
            </a:r>
            <a:r>
              <a:rPr lang="en-GB" sz="2000" b="1" u="sng" dirty="0" smtClean="0">
                <a:latin typeface="Roboto Light" panose="02000000000000000000" pitchFamily="2" charset="0"/>
                <a:ea typeface="Roboto Light" panose="02000000000000000000" pitchFamily="2" charset="0"/>
                <a:cs typeface="Segoe UI" pitchFamily="34" charset="0"/>
              </a:rPr>
              <a:t> </a:t>
            </a:r>
            <a:r>
              <a:rPr lang="en-GB" sz="2000" b="1" u="sng" dirty="0" err="1" smtClean="0">
                <a:latin typeface="Roboto Light" panose="02000000000000000000" pitchFamily="2" charset="0"/>
                <a:ea typeface="Roboto Light" panose="02000000000000000000" pitchFamily="2" charset="0"/>
                <a:cs typeface="Segoe UI" pitchFamily="34" charset="0"/>
              </a:rPr>
              <a:t>Mody</a:t>
            </a:r>
            <a:endParaRPr lang="en-GB" sz="2000" b="1" u="sng" dirty="0">
              <a:latin typeface="Roboto Light" panose="02000000000000000000" pitchFamily="2" charset="0"/>
              <a:ea typeface="Roboto Light" panose="02000000000000000000" pitchFamily="2" charset="0"/>
              <a:cs typeface="Segoe UI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2F1A166B-9038-46A4-AA8E-AC22345A16CD}"/>
              </a:ext>
            </a:extLst>
          </p:cNvPr>
          <p:cNvSpPr txBox="1"/>
          <p:nvPr/>
        </p:nvSpPr>
        <p:spPr>
          <a:xfrm>
            <a:off x="10433957" y="532639"/>
            <a:ext cx="1758043" cy="523220"/>
          </a:xfrm>
          <a:prstGeom prst="rect">
            <a:avLst/>
          </a:prstGeom>
          <a:solidFill>
            <a:srgbClr val="F26724"/>
          </a:solidFill>
        </p:spPr>
        <p:txBody>
          <a:bodyPr wrap="square" rtlCol="0">
            <a:spAutoFit/>
          </a:bodyPr>
          <a:lstStyle/>
          <a:p>
            <a:r>
              <a:rPr lang="en-GB" sz="2800" b="1" dirty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Segoe UI" pitchFamily="34" charset="0"/>
              </a:rPr>
              <a:t>Lecture </a:t>
            </a:r>
            <a:r>
              <a:rPr lang="en-GB" sz="2800" b="1" dirty="0" smtClean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Segoe UI" pitchFamily="34" charset="0"/>
              </a:rPr>
              <a:t> </a:t>
            </a:r>
            <a:endParaRPr lang="en-GB" sz="2800" dirty="0">
              <a:solidFill>
                <a:schemeClr val="bg1"/>
              </a:solidFill>
              <a:latin typeface="Roboto Light" panose="02000000000000000000" pitchFamily="2" charset="0"/>
              <a:ea typeface="Roboto Light" panose="02000000000000000000" pitchFamily="2" charset="0"/>
              <a:cs typeface="Segoe UI" pitchFamily="34" charset="0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xmlns="" id="{43DDDECA-A8FB-4C54-B840-3AD65E2A4C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94467-E227-B849-BB10-8705222BB906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0657628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2126" y="773700"/>
            <a:ext cx="4939722" cy="1064828"/>
          </a:xfrm>
          <a:solidFill>
            <a:srgbClr val="FCD3C2"/>
          </a:solidFill>
        </p:spPr>
        <p:txBody>
          <a:bodyPr>
            <a:noAutofit/>
          </a:bodyPr>
          <a:lstStyle/>
          <a:p>
            <a:r>
              <a:rPr lang="en-IN" sz="3600" b="1" dirty="0" smtClean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To use Conditional Formatting Presets:</a:t>
            </a:r>
            <a:endParaRPr lang="en-IN" sz="3600" b="1" dirty="0">
              <a:latin typeface="Microsoft Sans Serif" panose="020B0604020202020204" pitchFamily="34" charset="0"/>
              <a:ea typeface="Microsoft Sans Serif" panose="020B0604020202020204" pitchFamily="34" charset="0"/>
              <a:cs typeface="Microsoft Sans Serif" panose="020B0604020202020204" pitchFamily="34" charset="0"/>
            </a:endParaRP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xmlns="" id="{BA278003-D43F-47A4-B225-03E95235F1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94467-E227-B849-BB10-8705222BB906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352125" y="2169268"/>
            <a:ext cx="5619345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Step</a:t>
            </a:r>
            <a:r>
              <a:rPr lang="en-US" dirty="0" smtClean="0"/>
              <a:t> </a:t>
            </a:r>
            <a:r>
              <a:rPr lang="en-US" dirty="0" smtClean="0"/>
              <a:t>1 </a:t>
            </a:r>
            <a:r>
              <a:rPr lang="en-US" dirty="0" smtClean="0"/>
              <a:t>- Select </a:t>
            </a:r>
            <a:r>
              <a:rPr lang="en-US" dirty="0" smtClean="0"/>
              <a:t>the </a:t>
            </a:r>
            <a:r>
              <a:rPr lang="en-US" b="1" dirty="0" smtClean="0"/>
              <a:t>desired cells</a:t>
            </a:r>
            <a:r>
              <a:rPr lang="en-US" dirty="0" smtClean="0"/>
              <a:t> for the conditional formatting </a:t>
            </a:r>
            <a:r>
              <a:rPr lang="en-US" dirty="0" smtClean="0"/>
              <a:t>rule.</a:t>
            </a:r>
          </a:p>
          <a:p>
            <a:endParaRPr lang="en-US" dirty="0" smtClean="0"/>
          </a:p>
          <a:p>
            <a:pPr fontAlgn="base"/>
            <a:r>
              <a:rPr lang="en-US" dirty="0" smtClean="0"/>
              <a:t>Step </a:t>
            </a:r>
            <a:r>
              <a:rPr lang="en-US" dirty="0" smtClean="0"/>
              <a:t> 2 - Click </a:t>
            </a:r>
            <a:r>
              <a:rPr lang="en-US" dirty="0" smtClean="0"/>
              <a:t>the </a:t>
            </a:r>
            <a:r>
              <a:rPr lang="en-US" b="1" dirty="0" smtClean="0"/>
              <a:t>Conditional Formatting</a:t>
            </a:r>
            <a:r>
              <a:rPr lang="en-US" dirty="0" smtClean="0"/>
              <a:t> command. A drop-down menu will appear.</a:t>
            </a:r>
          </a:p>
          <a:p>
            <a:pPr fontAlgn="base"/>
            <a:endParaRPr lang="en-US" dirty="0" smtClean="0"/>
          </a:p>
          <a:p>
            <a:pPr fontAlgn="base"/>
            <a:r>
              <a:rPr lang="en-US" dirty="0" smtClean="0"/>
              <a:t>Step </a:t>
            </a:r>
            <a:r>
              <a:rPr lang="en-US" dirty="0" smtClean="0"/>
              <a:t> 3 - Hover </a:t>
            </a:r>
            <a:r>
              <a:rPr lang="en-US" dirty="0" smtClean="0"/>
              <a:t>the mouse over the</a:t>
            </a:r>
            <a:r>
              <a:rPr lang="en-US" b="1" dirty="0" smtClean="0"/>
              <a:t> desired preset</a:t>
            </a:r>
            <a:r>
              <a:rPr lang="en-US" dirty="0" smtClean="0"/>
              <a:t>, then choose a </a:t>
            </a:r>
            <a:r>
              <a:rPr lang="en-US" b="1" dirty="0" smtClean="0"/>
              <a:t>preset style </a:t>
            </a:r>
            <a:r>
              <a:rPr lang="en-US" dirty="0" smtClean="0"/>
              <a:t>from the menu that appears</a:t>
            </a:r>
            <a:r>
              <a:rPr lang="en-US" dirty="0" smtClean="0"/>
              <a:t>.</a:t>
            </a:r>
          </a:p>
          <a:p>
            <a:pPr fontAlgn="base"/>
            <a:endParaRPr lang="en-US" dirty="0" smtClean="0"/>
          </a:p>
          <a:p>
            <a:pPr fontAlgn="base"/>
            <a:r>
              <a:rPr lang="en-US" dirty="0" smtClean="0"/>
              <a:t>Step 4 - The </a:t>
            </a:r>
            <a:r>
              <a:rPr lang="en-US" dirty="0" smtClean="0"/>
              <a:t>conditional formatting will be applied to the selected </a:t>
            </a:r>
            <a:r>
              <a:rPr lang="en-US" dirty="0" smtClean="0"/>
              <a:t>cells.</a:t>
            </a:r>
            <a:endParaRPr lang="en-US" dirty="0" smtClean="0"/>
          </a:p>
          <a:p>
            <a:r>
              <a:rPr lang="en-US" dirty="0" smtClean="0"/>
              <a:t> 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pic>
        <p:nvPicPr>
          <p:cNvPr id="286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971470" y="682625"/>
            <a:ext cx="4800600" cy="6038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404508270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2126" y="773700"/>
            <a:ext cx="7254904" cy="627083"/>
          </a:xfrm>
          <a:solidFill>
            <a:srgbClr val="FCD3C2"/>
          </a:solidFill>
        </p:spPr>
        <p:txBody>
          <a:bodyPr>
            <a:noAutofit/>
          </a:bodyPr>
          <a:lstStyle/>
          <a:p>
            <a:r>
              <a:rPr lang="en-IN" sz="3600" b="1" dirty="0" smtClean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Removing Conditional Formatting</a:t>
            </a:r>
            <a:endParaRPr lang="en-IN" sz="3600" b="1" dirty="0">
              <a:latin typeface="Microsoft Sans Serif" panose="020B0604020202020204" pitchFamily="34" charset="0"/>
              <a:ea typeface="Microsoft Sans Serif" panose="020B0604020202020204" pitchFamily="34" charset="0"/>
              <a:cs typeface="Microsoft Sans Serif" panose="020B0604020202020204" pitchFamily="34" charset="0"/>
            </a:endParaRP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xmlns="" id="{BA278003-D43F-47A4-B225-03E95235F1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94467-E227-B849-BB10-8705222BB906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352126" y="1674674"/>
            <a:ext cx="6719883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en-US" dirty="0" smtClean="0"/>
              <a:t>Step 1 - Click </a:t>
            </a:r>
            <a:r>
              <a:rPr lang="en-US" dirty="0" smtClean="0"/>
              <a:t>the </a:t>
            </a:r>
            <a:r>
              <a:rPr lang="en-US" b="1" dirty="0" smtClean="0"/>
              <a:t>Conditional Formatting</a:t>
            </a:r>
            <a:r>
              <a:rPr lang="en-US" dirty="0" smtClean="0"/>
              <a:t> command. A drop-down menu will appear.</a:t>
            </a:r>
          </a:p>
          <a:p>
            <a:pPr fontAlgn="base"/>
            <a:endParaRPr lang="en-US" dirty="0" smtClean="0"/>
          </a:p>
          <a:p>
            <a:pPr fontAlgn="base"/>
            <a:r>
              <a:rPr lang="en-US" dirty="0" smtClean="0"/>
              <a:t>Step 2 - Hover </a:t>
            </a:r>
            <a:r>
              <a:rPr lang="en-US" dirty="0" smtClean="0"/>
              <a:t>the mouse over</a:t>
            </a:r>
            <a:r>
              <a:rPr lang="en-US" b="1" dirty="0" smtClean="0"/>
              <a:t> Clear Rules, </a:t>
            </a:r>
            <a:r>
              <a:rPr lang="en-US" dirty="0" smtClean="0"/>
              <a:t>and choose which rules you want to clear. In our example, we'll select </a:t>
            </a:r>
            <a:r>
              <a:rPr lang="en-US" b="1" dirty="0" smtClean="0"/>
              <a:t>Clear  </a:t>
            </a:r>
            <a:r>
              <a:rPr lang="en-US" b="1" dirty="0" smtClean="0"/>
              <a:t>Rules </a:t>
            </a:r>
            <a:r>
              <a:rPr lang="en-US" b="1" dirty="0" smtClean="0"/>
              <a:t>from Entire Sheet</a:t>
            </a:r>
            <a:r>
              <a:rPr lang="en-US" dirty="0" smtClean="0"/>
              <a:t> to remove all conditional formatting from the worksheet</a:t>
            </a:r>
            <a:r>
              <a:rPr lang="en-US" dirty="0" smtClean="0"/>
              <a:t>.</a:t>
            </a:r>
          </a:p>
          <a:p>
            <a:pPr fontAlgn="base"/>
            <a:endParaRPr lang="en-US" dirty="0" smtClean="0"/>
          </a:p>
          <a:p>
            <a:pPr fontAlgn="base"/>
            <a:r>
              <a:rPr lang="en-US" dirty="0" smtClean="0"/>
              <a:t>Step 3 - The </a:t>
            </a:r>
            <a:r>
              <a:rPr lang="en-US" dirty="0" smtClean="0"/>
              <a:t>conditional formatting will be removed</a:t>
            </a:r>
            <a:r>
              <a:rPr lang="en-US" dirty="0" smtClean="0"/>
              <a:t>.</a:t>
            </a:r>
          </a:p>
          <a:p>
            <a:pPr fontAlgn="base"/>
            <a:endParaRPr lang="en-US" dirty="0" smtClean="0"/>
          </a:p>
          <a:p>
            <a:pPr fontAlgn="base"/>
            <a:r>
              <a:rPr lang="en-US" dirty="0" smtClean="0"/>
              <a:t>*Step 4 - Click</a:t>
            </a:r>
            <a:r>
              <a:rPr lang="en-US" dirty="0" smtClean="0"/>
              <a:t> </a:t>
            </a:r>
            <a:r>
              <a:rPr lang="en-US" b="1" dirty="0" smtClean="0"/>
              <a:t>Manage Rules </a:t>
            </a:r>
            <a:r>
              <a:rPr lang="en-US" dirty="0" smtClean="0"/>
              <a:t>to edit or delete </a:t>
            </a:r>
            <a:r>
              <a:rPr lang="en-US" b="1" dirty="0" smtClean="0"/>
              <a:t>individual</a:t>
            </a:r>
            <a:r>
              <a:rPr lang="en-US" dirty="0" smtClean="0"/>
              <a:t> rules. This is especially useful if you've applied </a:t>
            </a:r>
            <a:r>
              <a:rPr lang="en-US" b="1" dirty="0" smtClean="0"/>
              <a:t>multiple rules</a:t>
            </a:r>
            <a:r>
              <a:rPr lang="en-US" dirty="0" smtClean="0"/>
              <a:t> to a worksheet.</a:t>
            </a:r>
          </a:p>
          <a:p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pic>
        <p:nvPicPr>
          <p:cNvPr id="296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97000" y="1674674"/>
            <a:ext cx="4299574" cy="45607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40450827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2126" y="773700"/>
            <a:ext cx="5114820" cy="627083"/>
          </a:xfrm>
          <a:solidFill>
            <a:srgbClr val="FCD3C2"/>
          </a:solidFill>
        </p:spPr>
        <p:txBody>
          <a:bodyPr>
            <a:noAutofit/>
          </a:bodyPr>
          <a:lstStyle/>
          <a:p>
            <a:r>
              <a:rPr lang="en-IN" sz="3600" b="1" dirty="0" smtClean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Conditional Formatting</a:t>
            </a:r>
            <a:endParaRPr lang="en-IN" sz="3600" b="1" dirty="0">
              <a:latin typeface="Microsoft Sans Serif" panose="020B0604020202020204" pitchFamily="34" charset="0"/>
              <a:ea typeface="Microsoft Sans Serif" panose="020B0604020202020204" pitchFamily="34" charset="0"/>
              <a:cs typeface="Microsoft Sans Serif" panose="020B0604020202020204" pitchFamily="34" charset="0"/>
            </a:endParaRP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xmlns="" id="{BA278003-D43F-47A4-B225-03E95235F1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94467-E227-B849-BB10-8705222BB906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352125" y="1635523"/>
            <a:ext cx="11223789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Let's say you have a worksheet with thousands of rows of data. It would be extremely difficult to see patterns and trends just from examining the raw information. 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Similar </a:t>
            </a:r>
            <a:r>
              <a:rPr lang="en-US" dirty="0" smtClean="0"/>
              <a:t>to charts and </a:t>
            </a:r>
            <a:r>
              <a:rPr lang="en-US" dirty="0" smtClean="0"/>
              <a:t>spark lines,</a:t>
            </a:r>
            <a:r>
              <a:rPr lang="en-US" dirty="0" smtClean="0"/>
              <a:t> </a:t>
            </a:r>
            <a:r>
              <a:rPr lang="en-US" b="1" dirty="0" smtClean="0"/>
              <a:t>conditional formatting </a:t>
            </a:r>
            <a:r>
              <a:rPr lang="en-US" dirty="0" smtClean="0"/>
              <a:t>provides another way to visualize data and make worksheets easier to understand.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0450827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2126" y="773700"/>
            <a:ext cx="5114820" cy="627083"/>
          </a:xfrm>
          <a:solidFill>
            <a:srgbClr val="FCD3C2"/>
          </a:solidFill>
        </p:spPr>
        <p:txBody>
          <a:bodyPr>
            <a:noAutofit/>
          </a:bodyPr>
          <a:lstStyle/>
          <a:p>
            <a:r>
              <a:rPr lang="en-IN" sz="3600" b="1" dirty="0" smtClean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Conditional Formatting</a:t>
            </a:r>
            <a:endParaRPr lang="en-IN" sz="3600" b="1" dirty="0">
              <a:latin typeface="Microsoft Sans Serif" panose="020B0604020202020204" pitchFamily="34" charset="0"/>
              <a:ea typeface="Microsoft Sans Serif" panose="020B0604020202020204" pitchFamily="34" charset="0"/>
              <a:cs typeface="Microsoft Sans Serif" panose="020B0604020202020204" pitchFamily="34" charset="0"/>
            </a:endParaRP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xmlns="" id="{BA278003-D43F-47A4-B225-03E95235F1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94467-E227-B849-BB10-8705222BB906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352126" y="1643974"/>
            <a:ext cx="11369704" cy="14157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Conditional formatting allows you to automatically apply formatting—such as </a:t>
            </a:r>
            <a:r>
              <a:rPr lang="en-US" b="1" dirty="0" smtClean="0"/>
              <a:t>colors</a:t>
            </a:r>
            <a:r>
              <a:rPr lang="en-US" dirty="0" smtClean="0"/>
              <a:t>, </a:t>
            </a:r>
            <a:r>
              <a:rPr lang="en-US" b="1" dirty="0" smtClean="0"/>
              <a:t>icons</a:t>
            </a:r>
            <a:r>
              <a:rPr lang="en-US" dirty="0" smtClean="0"/>
              <a:t>, and </a:t>
            </a:r>
            <a:r>
              <a:rPr lang="en-US" b="1" dirty="0" smtClean="0"/>
              <a:t>data bars</a:t>
            </a:r>
            <a:r>
              <a:rPr lang="en-US" dirty="0" smtClean="0"/>
              <a:t>—to one or more cells based on the </a:t>
            </a:r>
            <a:r>
              <a:rPr lang="en-US" b="1" dirty="0" smtClean="0"/>
              <a:t>cell</a:t>
            </a:r>
            <a:r>
              <a:rPr lang="en-US" dirty="0" smtClean="0"/>
              <a:t> </a:t>
            </a:r>
            <a:r>
              <a:rPr lang="en-US" b="1" dirty="0" smtClean="0"/>
              <a:t>value</a:t>
            </a:r>
            <a:r>
              <a:rPr lang="en-US" dirty="0" smtClean="0"/>
              <a:t>. To do this, you'll need to create a </a:t>
            </a:r>
            <a:r>
              <a:rPr lang="en-US" b="1" dirty="0" smtClean="0"/>
              <a:t>conditional formatting</a:t>
            </a:r>
            <a:r>
              <a:rPr lang="en-US" dirty="0" smtClean="0"/>
              <a:t> </a:t>
            </a:r>
            <a:r>
              <a:rPr lang="en-US" b="1" dirty="0" smtClean="0"/>
              <a:t>rule</a:t>
            </a:r>
            <a:r>
              <a:rPr lang="en-US" dirty="0" smtClean="0"/>
              <a:t>. </a:t>
            </a:r>
            <a:endParaRPr lang="en-US" dirty="0" smtClean="0"/>
          </a:p>
          <a:p>
            <a:endParaRPr lang="en-US" sz="1100" dirty="0" smtClean="0"/>
          </a:p>
          <a:p>
            <a:r>
              <a:rPr lang="en-US" dirty="0" smtClean="0"/>
              <a:t>For </a:t>
            </a:r>
            <a:r>
              <a:rPr lang="en-US" dirty="0" smtClean="0"/>
              <a:t>example, a conditional formatting rule might be: </a:t>
            </a:r>
            <a:r>
              <a:rPr lang="en-US" b="1" dirty="0" smtClean="0"/>
              <a:t>If the value is less than $2000, color the cell red</a:t>
            </a:r>
            <a:r>
              <a:rPr lang="en-US" dirty="0" smtClean="0"/>
              <a:t>. By applying this rule, you'd be able to quickly see which cells contain values less than $2000</a:t>
            </a:r>
            <a:endParaRPr lang="en-US" dirty="0"/>
          </a:p>
        </p:txBody>
      </p:sp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96680" y="3121302"/>
            <a:ext cx="8456274" cy="34795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40450827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2126" y="773700"/>
            <a:ext cx="8675142" cy="627083"/>
          </a:xfrm>
          <a:solidFill>
            <a:srgbClr val="FCD3C2"/>
          </a:solidFill>
        </p:spPr>
        <p:txBody>
          <a:bodyPr>
            <a:noAutofit/>
          </a:bodyPr>
          <a:lstStyle/>
          <a:p>
            <a:r>
              <a:rPr lang="en-IN" sz="3600" b="1" dirty="0" smtClean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To Create Conditional Formatting Rule:</a:t>
            </a:r>
            <a:endParaRPr lang="en-IN" sz="3600" b="1" dirty="0">
              <a:latin typeface="Microsoft Sans Serif" panose="020B0604020202020204" pitchFamily="34" charset="0"/>
              <a:ea typeface="Microsoft Sans Serif" panose="020B0604020202020204" pitchFamily="34" charset="0"/>
              <a:cs typeface="Microsoft Sans Serif" panose="020B0604020202020204" pitchFamily="34" charset="0"/>
            </a:endParaRP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xmlns="" id="{BA278003-D43F-47A4-B225-03E95235F1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94467-E227-B849-BB10-8705222BB906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352126" y="1536969"/>
            <a:ext cx="5202367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In our example, we have a worksheet containing sales data, and we'd like to see which salespeople are meeting their monthly sales goals. The sales goal is $4000 per month, so we'll create a conditional formatting rule for any cells containing a value higher than 4000</a:t>
            </a:r>
            <a:r>
              <a:rPr lang="en-US" dirty="0" smtClean="0"/>
              <a:t>.</a:t>
            </a:r>
          </a:p>
          <a:p>
            <a:endParaRPr lang="en-US" dirty="0" smtClean="0"/>
          </a:p>
          <a:p>
            <a:r>
              <a:rPr lang="en-US" dirty="0" smtClean="0"/>
              <a:t>Step 1 - </a:t>
            </a:r>
            <a:r>
              <a:rPr lang="en-US" dirty="0" smtClean="0"/>
              <a:t>Select the </a:t>
            </a:r>
            <a:r>
              <a:rPr lang="en-US" b="1" dirty="0" smtClean="0"/>
              <a:t>desired cells</a:t>
            </a:r>
            <a:r>
              <a:rPr lang="en-US" dirty="0" smtClean="0"/>
              <a:t> for the conditional formatting rule.</a:t>
            </a:r>
            <a:endParaRPr lang="en-US" dirty="0"/>
          </a:p>
        </p:txBody>
      </p:sp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924145" y="1712067"/>
            <a:ext cx="5786459" cy="3660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40450827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2126" y="773700"/>
            <a:ext cx="8675142" cy="627083"/>
          </a:xfrm>
          <a:solidFill>
            <a:srgbClr val="FCD3C2"/>
          </a:solidFill>
        </p:spPr>
        <p:txBody>
          <a:bodyPr>
            <a:noAutofit/>
          </a:bodyPr>
          <a:lstStyle/>
          <a:p>
            <a:r>
              <a:rPr lang="en-IN" sz="3600" b="1" dirty="0" smtClean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To Create Conditional Formatting Rule:</a:t>
            </a:r>
            <a:endParaRPr lang="en-IN" sz="3600" b="1" dirty="0">
              <a:latin typeface="Microsoft Sans Serif" panose="020B0604020202020204" pitchFamily="34" charset="0"/>
              <a:ea typeface="Microsoft Sans Serif" panose="020B0604020202020204" pitchFamily="34" charset="0"/>
              <a:cs typeface="Microsoft Sans Serif" panose="020B0604020202020204" pitchFamily="34" charset="0"/>
            </a:endParaRP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xmlns="" id="{BA278003-D43F-47A4-B225-03E95235F1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94467-E227-B849-BB10-8705222BB906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352126" y="1674674"/>
            <a:ext cx="5280189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en-US" dirty="0" smtClean="0"/>
              <a:t>Step 2 - From </a:t>
            </a:r>
            <a:r>
              <a:rPr lang="en-US" dirty="0" smtClean="0"/>
              <a:t>the </a:t>
            </a:r>
            <a:r>
              <a:rPr lang="en-US" b="1" dirty="0" smtClean="0"/>
              <a:t>Home</a:t>
            </a:r>
            <a:r>
              <a:rPr lang="en-US" dirty="0" smtClean="0"/>
              <a:t> tab, click the </a:t>
            </a:r>
            <a:r>
              <a:rPr lang="en-US" b="1" dirty="0" smtClean="0"/>
              <a:t>Conditional Formatting</a:t>
            </a:r>
            <a:r>
              <a:rPr lang="en-US" dirty="0" smtClean="0"/>
              <a:t> command. A drop-down menu will appear.</a:t>
            </a:r>
          </a:p>
          <a:p>
            <a:pPr fontAlgn="base"/>
            <a:endParaRPr lang="en-US" dirty="0" smtClean="0"/>
          </a:p>
          <a:p>
            <a:pPr fontAlgn="base"/>
            <a:r>
              <a:rPr lang="en-US" dirty="0" smtClean="0"/>
              <a:t>Step 3 – Hover </a:t>
            </a:r>
            <a:r>
              <a:rPr lang="en-US" dirty="0" smtClean="0"/>
              <a:t>the mouse over the desired </a:t>
            </a:r>
            <a:r>
              <a:rPr lang="en-US" b="1" dirty="0" smtClean="0"/>
              <a:t>conditional formatting type</a:t>
            </a:r>
            <a:r>
              <a:rPr lang="en-US" dirty="0" smtClean="0"/>
              <a:t>, then select the </a:t>
            </a:r>
            <a:r>
              <a:rPr lang="en-US" b="1" dirty="0" smtClean="0"/>
              <a:t>desired rule </a:t>
            </a:r>
            <a:r>
              <a:rPr lang="en-US" dirty="0" smtClean="0"/>
              <a:t>from the menu that appears. In our example, we want to </a:t>
            </a:r>
            <a:r>
              <a:rPr lang="en-US" b="1" dirty="0" smtClean="0"/>
              <a:t>highlight cells </a:t>
            </a:r>
            <a:r>
              <a:rPr lang="en-US" dirty="0" smtClean="0"/>
              <a:t>that are </a:t>
            </a:r>
            <a:r>
              <a:rPr lang="en-US" b="1" dirty="0" smtClean="0"/>
              <a:t>greater than </a:t>
            </a:r>
            <a:r>
              <a:rPr lang="en-US" dirty="0" smtClean="0"/>
              <a:t>$4000.</a:t>
            </a:r>
            <a:endParaRPr lang="en-US" dirty="0"/>
          </a:p>
        </p:txBody>
      </p:sp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920911" y="1538149"/>
            <a:ext cx="4636841" cy="5183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404508270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2126" y="773700"/>
            <a:ext cx="8675142" cy="627083"/>
          </a:xfrm>
          <a:solidFill>
            <a:srgbClr val="FCD3C2"/>
          </a:solidFill>
        </p:spPr>
        <p:txBody>
          <a:bodyPr>
            <a:noAutofit/>
          </a:bodyPr>
          <a:lstStyle/>
          <a:p>
            <a:r>
              <a:rPr lang="en-IN" sz="3600" b="1" dirty="0" smtClean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To Create Conditional Formatting Rule:</a:t>
            </a:r>
            <a:endParaRPr lang="en-IN" sz="3600" b="1" dirty="0">
              <a:latin typeface="Microsoft Sans Serif" panose="020B0604020202020204" pitchFamily="34" charset="0"/>
              <a:ea typeface="Microsoft Sans Serif" panose="020B0604020202020204" pitchFamily="34" charset="0"/>
              <a:cs typeface="Microsoft Sans Serif" panose="020B0604020202020204" pitchFamily="34" charset="0"/>
            </a:endParaRP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xmlns="" id="{BA278003-D43F-47A4-B225-03E95235F1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94467-E227-B849-BB10-8705222BB906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352125" y="1693889"/>
            <a:ext cx="10542853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en-US" dirty="0" smtClean="0"/>
              <a:t>Step 4 - A </a:t>
            </a:r>
            <a:r>
              <a:rPr lang="en-US" dirty="0" smtClean="0"/>
              <a:t>dialog box will appear. Enter the</a:t>
            </a:r>
            <a:r>
              <a:rPr lang="en-US" b="1" dirty="0" smtClean="0"/>
              <a:t> desired value(s)</a:t>
            </a:r>
            <a:r>
              <a:rPr lang="en-US" dirty="0" smtClean="0"/>
              <a:t> into the blank field. In our example, we'll enter 4000 as our value.</a:t>
            </a:r>
          </a:p>
          <a:p>
            <a:pPr fontAlgn="base"/>
            <a:endParaRPr lang="en-US" dirty="0" smtClean="0"/>
          </a:p>
          <a:p>
            <a:pPr fontAlgn="base"/>
            <a:r>
              <a:rPr lang="en-US" dirty="0" smtClean="0"/>
              <a:t>Step 5 - Select </a:t>
            </a:r>
            <a:r>
              <a:rPr lang="en-US" dirty="0" smtClean="0"/>
              <a:t>a </a:t>
            </a:r>
            <a:r>
              <a:rPr lang="en-US" b="1" dirty="0" smtClean="0"/>
              <a:t>formatting</a:t>
            </a:r>
            <a:r>
              <a:rPr lang="en-US" dirty="0" smtClean="0"/>
              <a:t> </a:t>
            </a:r>
            <a:r>
              <a:rPr lang="en-US" b="1" dirty="0" smtClean="0"/>
              <a:t>style</a:t>
            </a:r>
            <a:r>
              <a:rPr lang="en-US" dirty="0" smtClean="0"/>
              <a:t> from the drop-down menu. In our example, we'll choose </a:t>
            </a:r>
            <a:r>
              <a:rPr lang="en-US" b="1" dirty="0" smtClean="0"/>
              <a:t>Green Fill with Dark Green Text</a:t>
            </a:r>
            <a:r>
              <a:rPr lang="en-US" dirty="0" smtClean="0"/>
              <a:t>, then click </a:t>
            </a:r>
            <a:r>
              <a:rPr lang="en-US" b="1" dirty="0" smtClean="0"/>
              <a:t>OK</a:t>
            </a:r>
            <a:r>
              <a:rPr lang="en-US" dirty="0" smtClean="0"/>
              <a:t>.</a:t>
            </a:r>
            <a:endParaRPr lang="en-US" dirty="0"/>
          </a:p>
        </p:txBody>
      </p:sp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0693" y="3501957"/>
            <a:ext cx="6886575" cy="2028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404508270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2126" y="773700"/>
            <a:ext cx="8675142" cy="627083"/>
          </a:xfrm>
          <a:solidFill>
            <a:srgbClr val="FCD3C2"/>
          </a:solidFill>
        </p:spPr>
        <p:txBody>
          <a:bodyPr>
            <a:noAutofit/>
          </a:bodyPr>
          <a:lstStyle/>
          <a:p>
            <a:r>
              <a:rPr lang="en-IN" sz="3600" b="1" dirty="0" smtClean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To Create Conditional Formatting Rule:</a:t>
            </a:r>
            <a:endParaRPr lang="en-IN" sz="3600" b="1" dirty="0">
              <a:latin typeface="Microsoft Sans Serif" panose="020B0604020202020204" pitchFamily="34" charset="0"/>
              <a:ea typeface="Microsoft Sans Serif" panose="020B0604020202020204" pitchFamily="34" charset="0"/>
              <a:cs typeface="Microsoft Sans Serif" panose="020B0604020202020204" pitchFamily="34" charset="0"/>
            </a:endParaRP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xmlns="" id="{BA278003-D43F-47A4-B225-03E95235F1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94467-E227-B849-BB10-8705222BB906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352126" y="1596134"/>
            <a:ext cx="1114596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The conditional formatting will be applied to the selected cells. In our example, it's easy to see which salespeople reached the $4000 sales goal for each month</a:t>
            </a:r>
            <a:endParaRPr lang="en-US" dirty="0"/>
          </a:p>
        </p:txBody>
      </p:sp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22187" y="2281377"/>
            <a:ext cx="7334656" cy="41815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404508270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2126" y="773700"/>
            <a:ext cx="6690700" cy="627083"/>
          </a:xfrm>
          <a:solidFill>
            <a:srgbClr val="FCD3C2"/>
          </a:solidFill>
        </p:spPr>
        <p:txBody>
          <a:bodyPr>
            <a:noAutofit/>
          </a:bodyPr>
          <a:lstStyle/>
          <a:p>
            <a:r>
              <a:rPr lang="en-IN" sz="3600" b="1" dirty="0" smtClean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Conditional Formatting Presets</a:t>
            </a:r>
            <a:endParaRPr lang="en-IN" sz="3600" b="1" dirty="0">
              <a:latin typeface="Microsoft Sans Serif" panose="020B0604020202020204" pitchFamily="34" charset="0"/>
              <a:ea typeface="Microsoft Sans Serif" panose="020B0604020202020204" pitchFamily="34" charset="0"/>
              <a:cs typeface="Microsoft Sans Serif" panose="020B0604020202020204" pitchFamily="34" charset="0"/>
            </a:endParaRP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xmlns="" id="{BA278003-D43F-47A4-B225-03E95235F1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94467-E227-B849-BB10-8705222BB906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352126" y="1581383"/>
            <a:ext cx="1100167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en-US" dirty="0" smtClean="0"/>
              <a:t>Excel has several predefined styles—or </a:t>
            </a:r>
            <a:r>
              <a:rPr lang="en-US" b="1" dirty="0" smtClean="0"/>
              <a:t>presets</a:t>
            </a:r>
            <a:r>
              <a:rPr lang="en-US" dirty="0" smtClean="0"/>
              <a:t>—you can use to quickly apply conditional formatting to your data. They are grouped into three categories:</a:t>
            </a:r>
          </a:p>
          <a:p>
            <a:pPr fontAlgn="base"/>
            <a:endParaRPr lang="en-US" b="1" dirty="0" smtClean="0"/>
          </a:p>
          <a:p>
            <a:pPr fontAlgn="base">
              <a:buFont typeface="Arial" pitchFamily="34" charset="0"/>
              <a:buChar char="•"/>
            </a:pPr>
            <a:r>
              <a:rPr lang="en-US" b="1" dirty="0" smtClean="0"/>
              <a:t>  Data </a:t>
            </a:r>
            <a:r>
              <a:rPr lang="en-US" b="1" dirty="0" smtClean="0"/>
              <a:t>Bars</a:t>
            </a:r>
            <a:r>
              <a:rPr lang="en-US" dirty="0" smtClean="0"/>
              <a:t> are horizontal bars added to each cell, much like a </a:t>
            </a:r>
            <a:r>
              <a:rPr lang="en-US" b="1" dirty="0" smtClean="0"/>
              <a:t>bar graph</a:t>
            </a:r>
            <a:r>
              <a:rPr lang="en-US" dirty="0" smtClean="0"/>
              <a:t>.</a:t>
            </a:r>
            <a:endParaRPr lang="en-US" dirty="0"/>
          </a:p>
        </p:txBody>
      </p:sp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8676" y="2781713"/>
            <a:ext cx="5726754" cy="12939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Rectangle 8"/>
          <p:cNvSpPr/>
          <p:nvPr/>
        </p:nvSpPr>
        <p:spPr>
          <a:xfrm>
            <a:off x="352126" y="4241260"/>
            <a:ext cx="1065867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b="1" dirty="0" smtClean="0"/>
              <a:t>  Color </a:t>
            </a:r>
            <a:r>
              <a:rPr lang="en-US" b="1" dirty="0" smtClean="0"/>
              <a:t>Scales</a:t>
            </a:r>
            <a:r>
              <a:rPr lang="en-US" dirty="0" smtClean="0"/>
              <a:t> change the color of each cell based on its value. Each color scale uses a </a:t>
            </a:r>
            <a:r>
              <a:rPr lang="en-US" b="1" dirty="0" smtClean="0"/>
              <a:t>two- or </a:t>
            </a:r>
            <a:r>
              <a:rPr lang="en-US" b="1" dirty="0" smtClean="0"/>
              <a:t>three-color    gradient</a:t>
            </a:r>
            <a:r>
              <a:rPr lang="en-US" dirty="0" smtClean="0"/>
              <a:t>. For example, in the </a:t>
            </a:r>
            <a:r>
              <a:rPr lang="en-US" b="1" dirty="0" smtClean="0"/>
              <a:t>Green-Yellow-Red</a:t>
            </a:r>
            <a:r>
              <a:rPr lang="en-US" dirty="0" smtClean="0"/>
              <a:t> color scale, the </a:t>
            </a:r>
            <a:r>
              <a:rPr lang="en-US" b="1" dirty="0" smtClean="0"/>
              <a:t>highest</a:t>
            </a:r>
            <a:r>
              <a:rPr lang="en-US" dirty="0" smtClean="0"/>
              <a:t> values are green, the </a:t>
            </a:r>
            <a:r>
              <a:rPr lang="en-US" b="1" dirty="0" smtClean="0"/>
              <a:t>average</a:t>
            </a:r>
            <a:r>
              <a:rPr lang="en-US" dirty="0" smtClean="0"/>
              <a:t> values </a:t>
            </a:r>
            <a:r>
              <a:rPr lang="en-US" dirty="0" smtClean="0"/>
              <a:t>are yellow</a:t>
            </a:r>
            <a:r>
              <a:rPr lang="en-US" dirty="0" smtClean="0"/>
              <a:t>, and the </a:t>
            </a:r>
            <a:r>
              <a:rPr lang="en-US" b="1" dirty="0" smtClean="0"/>
              <a:t>lowest</a:t>
            </a:r>
            <a:r>
              <a:rPr lang="en-US" dirty="0" smtClean="0"/>
              <a:t> values are red.</a:t>
            </a:r>
            <a:endParaRPr lang="en-US" dirty="0"/>
          </a:p>
        </p:txBody>
      </p:sp>
      <p:pic>
        <p:nvPicPr>
          <p:cNvPr id="266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8677" y="5164591"/>
            <a:ext cx="5726754" cy="12790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404508270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2126" y="773700"/>
            <a:ext cx="6690700" cy="627083"/>
          </a:xfrm>
          <a:solidFill>
            <a:srgbClr val="FCD3C2"/>
          </a:solidFill>
        </p:spPr>
        <p:txBody>
          <a:bodyPr>
            <a:noAutofit/>
          </a:bodyPr>
          <a:lstStyle/>
          <a:p>
            <a:r>
              <a:rPr lang="en-IN" sz="3600" b="1" dirty="0" smtClean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Conditional Formatting Presets</a:t>
            </a:r>
            <a:endParaRPr lang="en-IN" sz="3600" b="1" dirty="0">
              <a:latin typeface="Microsoft Sans Serif" panose="020B0604020202020204" pitchFamily="34" charset="0"/>
              <a:ea typeface="Microsoft Sans Serif" panose="020B0604020202020204" pitchFamily="34" charset="0"/>
              <a:cs typeface="Microsoft Sans Serif" panose="020B0604020202020204" pitchFamily="34" charset="0"/>
            </a:endParaRP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xmlns="" id="{BA278003-D43F-47A4-B225-03E95235F1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94467-E227-B849-BB10-8705222BB906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470170" y="1736946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b="1" dirty="0" smtClean="0"/>
              <a:t>  Icon </a:t>
            </a:r>
            <a:r>
              <a:rPr lang="en-US" b="1" dirty="0" smtClean="0"/>
              <a:t>Sets</a:t>
            </a:r>
            <a:r>
              <a:rPr lang="en-US" dirty="0" smtClean="0"/>
              <a:t> add a specific icon to each cell based on its value.</a:t>
            </a:r>
            <a:br>
              <a:rPr lang="en-US" dirty="0" smtClean="0"/>
            </a:br>
            <a:endParaRPr lang="en-US" dirty="0"/>
          </a:p>
        </p:txBody>
      </p:sp>
      <p:pic>
        <p:nvPicPr>
          <p:cNvPr id="276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8208" y="2122657"/>
            <a:ext cx="5772047" cy="13202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4045082705"/>
      </p:ext>
    </p:extLst>
  </p:cSld>
  <p:clrMapOvr>
    <a:masterClrMapping/>
  </p:clrMapOvr>
</p:sld>
</file>

<file path=ppt/theme/theme1.xml><?xml version="1.0" encoding="utf-8"?>
<a:theme xmlns:a="http://schemas.openxmlformats.org/drawingml/2006/main" name="IAQS PPT- Zil_ Final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IAQS PPT- Zil_ Final</Template>
  <TotalTime>3679</TotalTime>
  <Words>262</Words>
  <Application>Microsoft Office PowerPoint</Application>
  <PresentationFormat>Custom</PresentationFormat>
  <Paragraphs>65</Paragraphs>
  <Slides>11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IAQS PPT- Zil_ Final</vt:lpstr>
      <vt:lpstr>Slide 1</vt:lpstr>
      <vt:lpstr>Conditional Formatting</vt:lpstr>
      <vt:lpstr>Conditional Formatting</vt:lpstr>
      <vt:lpstr>To Create Conditional Formatting Rule:</vt:lpstr>
      <vt:lpstr>To Create Conditional Formatting Rule:</vt:lpstr>
      <vt:lpstr>To Create Conditional Formatting Rule:</vt:lpstr>
      <vt:lpstr>To Create Conditional Formatting Rule:</vt:lpstr>
      <vt:lpstr>Conditional Formatting Presets</vt:lpstr>
      <vt:lpstr>Conditional Formatting Presets</vt:lpstr>
      <vt:lpstr>To use Conditional Formatting Presets:</vt:lpstr>
      <vt:lpstr>Removing Conditional Formatting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lokesh</dc:creator>
  <cp:lastModifiedBy>Admin</cp:lastModifiedBy>
  <cp:revision>204</cp:revision>
  <dcterms:created xsi:type="dcterms:W3CDTF">2019-12-10T16:16:08Z</dcterms:created>
  <dcterms:modified xsi:type="dcterms:W3CDTF">2022-09-02T06:30:15Z</dcterms:modified>
</cp:coreProperties>
</file>